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2" r:id="rId11"/>
    <p:sldId id="267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1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618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44536-4CB7-4A22-90FE-1CB5C5729FA0}" type="datetimeFigureOut">
              <a:rPr lang="ru-RU" smtClean="0"/>
              <a:pPr/>
              <a:t>23.12.2011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7B2B5-1EB5-4327-BB31-8E5B207376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620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B2B5-1EB5-4327-BB31-8E5B20737633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B2B5-1EB5-4327-BB31-8E5B20737633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B2B5-1EB5-4327-BB31-8E5B20737633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12/23/2011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12/23/2011</a:t>
            </a:fld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12/23/2011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12/23/2011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0000"/>
                <a:satMod val="150000"/>
              </a:schemeClr>
            </a:gs>
            <a:gs pos="30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8382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Влияние процесса ректификации на экологию</a:t>
            </a:r>
            <a:endParaRPr lang="ru-RU" sz="3600" dirty="0"/>
          </a:p>
        </p:txBody>
      </p:sp>
      <p:pic>
        <p:nvPicPr>
          <p:cNvPr id="6" name="Picture 4" descr="C:\Users\Ванек\Desktop\презентация\russia_oil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895600"/>
            <a:ext cx="3810000" cy="32680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6096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НЕФТЬ. ОБЩИЕ ТЕХНИЧЕСКИЕ УСЛОВИЯ. ГОСТ Р 51858-2002.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28800" y="2286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Соответствие </a:t>
            </a:r>
            <a:r>
              <a:rPr lang="ru-RU" sz="2400" dirty="0" err="1" smtClean="0">
                <a:solidFill>
                  <a:srgbClr val="FFC000"/>
                </a:solidFill>
              </a:rPr>
              <a:t>ГОСТу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13012"/>
            <a:ext cx="9144000" cy="604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dirty="0" smtClean="0"/>
              <a:t>6 Требования безопасности </a:t>
            </a:r>
          </a:p>
          <a:p>
            <a:pPr algn="just">
              <a:lnSpc>
                <a:spcPct val="120000"/>
              </a:lnSpc>
            </a:pPr>
            <a:r>
              <a:rPr lang="ru-RU" dirty="0" smtClean="0"/>
              <a:t>        6.2 Нефть содержит легкоиспаряющиеся вещества, опасные для здоровья и жизни человека и для окружающей среды. Предельно допустимые концентрации нефтяных паров и опасных веществ нефти в воздухе рабочей зоны установлены в ГОСТ 12.1.005 . </a:t>
            </a:r>
          </a:p>
          <a:p>
            <a:pPr algn="just">
              <a:lnSpc>
                <a:spcPct val="120000"/>
              </a:lnSpc>
            </a:pPr>
            <a:r>
              <a:rPr lang="ru-RU" dirty="0" smtClean="0"/>
              <a:t>        При перекачке и отборе проб нефть относят к 3-му классу опасности (предельно допустимая концентрация аэрозоля нефти в воздухе рабочей зоны - не более 10 мг/м3), при хранении и лабораторных испытаниях - к 4-му классу опасности (предельно допустимая концентрация по углеводородам алифатическим предельным С1-С10 в пересчете на углерод - не более 900/300мг/м3). Нефть, содержащую сероводород (</a:t>
            </a:r>
            <a:r>
              <a:rPr lang="ru-RU" dirty="0" err="1" smtClean="0"/>
              <a:t>дигидросульфид</a:t>
            </a:r>
            <a:r>
              <a:rPr lang="ru-RU" dirty="0" smtClean="0"/>
              <a:t>) с массовой долей более 20 млн-1, считают сероводородсодержащей и относят ко 2-му классу опасности. Предельно допустимая концентрация сероводорода (</a:t>
            </a:r>
            <a:r>
              <a:rPr lang="ru-RU" dirty="0" err="1" smtClean="0"/>
              <a:t>дигидросульфида</a:t>
            </a:r>
            <a:r>
              <a:rPr lang="ru-RU" dirty="0" smtClean="0"/>
              <a:t>) в воздухе рабочей зоны не более 10 мг/м3, сероводорода (</a:t>
            </a:r>
            <a:r>
              <a:rPr lang="ru-RU" dirty="0" err="1" smtClean="0"/>
              <a:t>дигидросульфида</a:t>
            </a:r>
            <a:r>
              <a:rPr lang="ru-RU" dirty="0" smtClean="0"/>
              <a:t>) в смеси с углеводородами C1-C5 - не более 3 мг/м3. </a:t>
            </a:r>
          </a:p>
          <a:p>
            <a:pPr algn="just">
              <a:lnSpc>
                <a:spcPct val="120000"/>
              </a:lnSpc>
            </a:pPr>
            <a:r>
              <a:rPr lang="ru-RU" dirty="0" smtClean="0"/>
              <a:t>          6.6 Нефть относят к легковоспламеняющимся жидкостям 3-го класса по ГОСТ 19433. Удельная суммарная активность радионуклидов нефти менее 70 </a:t>
            </a:r>
            <a:r>
              <a:rPr lang="ru-RU" dirty="0" err="1" smtClean="0"/>
              <a:t>кБк</a:t>
            </a:r>
            <a:r>
              <a:rPr lang="ru-RU" dirty="0" smtClean="0"/>
              <a:t>/кг (2 </a:t>
            </a:r>
            <a:r>
              <a:rPr lang="ru-RU" dirty="0" err="1" smtClean="0"/>
              <a:t>нКи</a:t>
            </a:r>
            <a:r>
              <a:rPr lang="ru-RU" dirty="0" smtClean="0"/>
              <a:t>/г), что позволяет не относить ее к опасным грузам класса 7.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3340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</a:t>
            </a:r>
            <a:r>
              <a:rPr lang="ru-RU" sz="1600" b="1" dirty="0" smtClean="0"/>
              <a:t>7 Требования охраны окружающей среды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/>
              <a:t>        7.1 При хранении, транспортировании нефти и приемосдаточных операциях должны быть приняты меры, исключающие или снижающие до уровня не более предельно допустимого содержание вредных веществ в воздухе рабочей зоны и обеспечивающие выполнение требований охраны окружающей среды. 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/>
              <a:t>        Средства предотвращения выбросов должны обеспечивать показатели качества воздуха рабочей зоны и атмосферного воздуха в условиях максимального выброса, соответствующие гигиеническим и экологическим нормативам качества атмосферного воздуха, предельно допустимым уровням физических воздействий, техническим нормативам выброса и предельно допустимым (критическим) нагрузкам на атмосферный воздух. Допустимые выбросы нефтяных паров в атмосферу устанавливают по ГОСТ 17.2.3.02. 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/>
              <a:t>        7.2 Загрязнение нефтью водных акваторий в результате аварий устраняют локализацией разливов, сбором разлитой нефти или другими методами. 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/>
              <a:t>        7.3 Предельно допустимая концентрация нефти в воде объектов культурно-бытового пользования и хозяйственно-питьевого назначения для нефти классов 3, 4 - не более 0,1 мг/дм3, для нефти классов 1, 2 - не более 0,3 мг/дм3; водных объектов рыбохозяйственного назначения - не более 0,05 мг/дм3 по СанПиН 2.1.5.980. 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/>
              <a:t>        7.4 Загрязнение почвы разлитой нефтью ликвидируют сбором нефти с последующей рекультивацией почвы или другими методами очистки. Остаточное содержание нефти в почве после ликвидации загрязнения и проведения рекультивационных работ установлено в нормативных и технических документах, принятых в установленном порядке.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785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2400"/>
            <a:ext cx="4406900" cy="650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8800" y="2286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Литература: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95400"/>
            <a:ext cx="80010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endParaRPr lang="ru-RU" dirty="0" smtClean="0"/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ru-RU" dirty="0" smtClean="0"/>
              <a:t>ГОСТ Р 51858-2002.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ru-RU" dirty="0" smtClean="0"/>
              <a:t>ГОСТ 12.1.005-88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ru-RU" dirty="0" smtClean="0"/>
              <a:t>Руководящий Документ «Руководство по техническому обслуживанию и ремонту оборудования и сооружений нефтеперекачивающих станций» 2009г.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ru-RU" dirty="0" smtClean="0"/>
              <a:t>Технический паспорт МНА.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endParaRPr lang="ru-RU" dirty="0" smtClean="0"/>
          </a:p>
          <a:p>
            <a:pPr marL="342900" indent="-342900">
              <a:lnSpc>
                <a:spcPct val="150000"/>
              </a:lnSpc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Прямая со стрелкой 55"/>
          <p:cNvCxnSpPr/>
          <p:nvPr/>
        </p:nvCxnSpPr>
        <p:spPr>
          <a:xfrm>
            <a:off x="1981200" y="42672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342"/>
            <a:ext cx="4520765" cy="6837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228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Принцип работы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1066800"/>
            <a:ext cx="449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Исходная смесь, нагретая до температуры питания </a:t>
            </a:r>
            <a:r>
              <a:rPr lang="ru-RU" dirty="0" smtClean="0"/>
              <a:t> </a:t>
            </a:r>
            <a:r>
              <a:rPr lang="ru-RU" dirty="0"/>
              <a:t>поступает в колонну в качестве </a:t>
            </a:r>
            <a:r>
              <a:rPr lang="ru-RU" dirty="0" smtClean="0"/>
              <a:t>питания</a:t>
            </a:r>
          </a:p>
          <a:p>
            <a:endParaRPr lang="ru-RU" dirty="0"/>
          </a:p>
          <a:p>
            <a:r>
              <a:rPr lang="ru-RU" dirty="0"/>
              <a:t>Пары поднимаются в верхнюю часть колонны, охлаждаются и конденсируются в холодильнике-конденсаторе и подаются обратно на верхнюю тарелку колонны в качестве орошения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Низкокипящий компонент остается в кубе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7178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243167"/>
              </p:ext>
            </p:extLst>
          </p:nvPr>
        </p:nvGraphicFramePr>
        <p:xfrm>
          <a:off x="4897178" y="1"/>
          <a:ext cx="4114799" cy="6857999"/>
        </p:xfrm>
        <a:graphic>
          <a:graphicData uri="http://schemas.openxmlformats.org/drawingml/2006/table">
            <a:tbl>
              <a:tblPr/>
              <a:tblGrid>
                <a:gridCol w="1092630"/>
                <a:gridCol w="1858792"/>
                <a:gridCol w="1163377"/>
              </a:tblGrid>
              <a:tr h="75009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 Поз.  </a:t>
                      </a:r>
                    </a:p>
                  </a:txBody>
                  <a:tcPr anchor="ctr">
                    <a:lnL w="0" cap="flat" cmpd="sng" algn="ctr">
                      <a:solidFill>
                        <a:srgbClr val="A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06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Наименование</a:t>
                      </a:r>
                    </a:p>
                  </a:txBody>
                  <a:tcPr anchor="ctr">
                    <a:lnL w="0" cap="flat" cmpd="sng" algn="ctr">
                      <a:solidFill>
                        <a:srgbClr val="B06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6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Кол.шт.</a:t>
                      </a:r>
                    </a:p>
                  </a:txBody>
                  <a:tcPr anchor="ctr">
                    <a:lnL w="0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</a:t>
                      </a:r>
                    </a:p>
                  </a:txBody>
                  <a:tcPr anchor="ctr">
                    <a:lnL w="0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Корпус</a:t>
                      </a:r>
                    </a:p>
                  </a:txBody>
                  <a:tcPr anchor="ctr">
                    <a:lnL w="0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</a:t>
                      </a:r>
                    </a:p>
                  </a:txBody>
                  <a:tcPr anchor="ctr">
                    <a:lnL w="0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6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</a:t>
                      </a:r>
                    </a:p>
                  </a:txBody>
                  <a:tcPr anchor="ctr">
                    <a:lnL w="0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6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Колонна</a:t>
                      </a:r>
                    </a:p>
                  </a:txBody>
                  <a:tcPr anchor="ctr">
                    <a:lnL w="0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06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6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</a:t>
                      </a:r>
                    </a:p>
                  </a:txBody>
                  <a:tcPr anchor="ctr">
                    <a:lnL w="0" cap="flat" cmpd="sng" algn="ctr">
                      <a:solidFill>
                        <a:srgbClr val="A06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6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6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</a:t>
                      </a:r>
                    </a:p>
                  </a:txBody>
                  <a:tcPr anchor="ctr">
                    <a:lnL w="0" cap="flat" cmpd="sng" algn="ctr">
                      <a:solidFill>
                        <a:srgbClr val="A06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06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6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Конденсатор</a:t>
                      </a:r>
                    </a:p>
                  </a:txBody>
                  <a:tcPr anchor="ctr">
                    <a:lnL w="0" cap="flat" cmpd="sng" algn="ctr">
                      <a:solidFill>
                        <a:srgbClr val="A06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5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6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</a:t>
                      </a:r>
                    </a:p>
                  </a:txBody>
                  <a:tcPr anchor="ctr">
                    <a:lnL w="0" cap="flat" cmpd="sng" algn="ctr">
                      <a:solidFill>
                        <a:srgbClr val="5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4</a:t>
                      </a:r>
                    </a:p>
                  </a:txBody>
                  <a:tcPr anchor="ctr">
                    <a:lnL w="0" cap="flat" cmpd="sng" algn="ctr">
                      <a:solidFill>
                        <a:srgbClr val="5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5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Делитель</a:t>
                      </a:r>
                    </a:p>
                  </a:txBody>
                  <a:tcPr anchor="ctr">
                    <a:lnL w="0" cap="flat" cmpd="sng" algn="ctr">
                      <a:solidFill>
                        <a:srgbClr val="5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</a:t>
                      </a:r>
                    </a:p>
                  </a:txBody>
                  <a:tcPr anchor="ctr">
                    <a:lnL w="0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303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</a:t>
                      </a:r>
                    </a:p>
                  </a:txBody>
                  <a:tcPr anchor="ctr">
                    <a:lnL w="0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Холодильник дистиллята                               </a:t>
                      </a:r>
                    </a:p>
                  </a:txBody>
                  <a:tcPr anchor="ctr">
                    <a:lnL w="0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</a:t>
                      </a:r>
                    </a:p>
                  </a:txBody>
                  <a:tcPr anchor="ctr">
                    <a:lnL w="0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0094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6</a:t>
                      </a:r>
                    </a:p>
                  </a:txBody>
                  <a:tcPr anchor="ctr">
                    <a:lnL w="0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Холодильник остатка</a:t>
                      </a:r>
                    </a:p>
                  </a:txBody>
                  <a:tcPr anchor="ctr">
                    <a:lnL w="0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9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</a:t>
                      </a:r>
                    </a:p>
                  </a:txBody>
                  <a:tcPr anchor="ctr">
                    <a:lnL w="0" cap="flat" cmpd="sng" algn="ctr">
                      <a:solidFill>
                        <a:srgbClr val="7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7</a:t>
                      </a:r>
                    </a:p>
                  </a:txBody>
                  <a:tcPr anchor="ctr">
                    <a:lnL w="0" cap="flat" cmpd="sng" algn="ctr">
                      <a:solidFill>
                        <a:srgbClr val="7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Сборник</a:t>
                      </a:r>
                    </a:p>
                  </a:txBody>
                  <a:tcPr anchor="ctr">
                    <a:lnL w="0" cap="flat" cmpd="sng" algn="ctr">
                      <a:solidFill>
                        <a:srgbClr val="7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4</a:t>
                      </a:r>
                    </a:p>
                  </a:txBody>
                  <a:tcPr anchor="ctr">
                    <a:lnL w="0" cap="flat" cmpd="sng" algn="ctr">
                      <a:solidFill>
                        <a:srgbClr val="D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4E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0094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8</a:t>
                      </a:r>
                    </a:p>
                  </a:txBody>
                  <a:tcPr anchor="ctr">
                    <a:lnL w="0" cap="flat" cmpd="sng" algn="ctr">
                      <a:solidFill>
                        <a:srgbClr val="D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4E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Система надува</a:t>
                      </a:r>
                    </a:p>
                  </a:txBody>
                  <a:tcPr anchor="ctr">
                    <a:lnL w="0" cap="flat" cmpd="sng" algn="ctr">
                      <a:solidFill>
                        <a:srgbClr val="D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4E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4E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</a:t>
                      </a:r>
                    </a:p>
                  </a:txBody>
                  <a:tcPr anchor="ctr">
                    <a:lnL w="0" cap="flat" cmpd="sng" algn="ctr">
                      <a:solidFill>
                        <a:srgbClr val="E04E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4E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4E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562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9</a:t>
                      </a:r>
                    </a:p>
                  </a:txBody>
                  <a:tcPr anchor="ctr">
                    <a:lnL w="0" cap="flat" cmpd="sng" algn="ctr">
                      <a:solidFill>
                        <a:srgbClr val="E04E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4E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4E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4E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Система трубопроводов</a:t>
                      </a:r>
                    </a:p>
                  </a:txBody>
                  <a:tcPr anchor="ctr">
                    <a:lnL w="0" cap="flat" cmpd="sng" algn="ctr">
                      <a:solidFill>
                        <a:srgbClr val="E04E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4E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4E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компл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.</a:t>
                      </a:r>
                    </a:p>
                  </a:txBody>
                  <a:tcPr anchor="ctr">
                    <a:lnL w="0" cap="flat" cmpd="sng" algn="ctr">
                      <a:solidFill>
                        <a:srgbClr val="4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9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162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нек\Desktop\презентация\grundf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191000"/>
            <a:ext cx="2428875" cy="1571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457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Источники загрязнения атмосферы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054" y="1066800"/>
            <a:ext cx="836594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Таковыми являются все агрегаты, оборудование на станции в связи с тем, что они являются сборочными единицами, и абсолютную герметичность соединений обеспечить невозможно.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1050" y="2438400"/>
            <a:ext cx="39480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Источники</a:t>
            </a:r>
            <a:r>
              <a:rPr lang="ru-RU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- Ректификационные колонны;</a:t>
            </a: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dirty="0" smtClean="0"/>
              <a:t>- Использованные насадки колонн;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- Трубопроводы;</a:t>
            </a: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dirty="0" smtClean="0"/>
              <a:t>- Насосы </a:t>
            </a:r>
            <a:r>
              <a:rPr lang="ru-RU" dirty="0" smtClean="0"/>
              <a:t>;</a:t>
            </a:r>
            <a:endParaRPr lang="ru-RU" dirty="0" smtClean="0"/>
          </a:p>
          <a:p>
            <a:pPr algn="just">
              <a:lnSpc>
                <a:spcPct val="150000"/>
              </a:lnSpc>
            </a:pPr>
            <a:endParaRPr lang="ru-RU" dirty="0" smtClean="0"/>
          </a:p>
        </p:txBody>
      </p:sp>
      <p:pic>
        <p:nvPicPr>
          <p:cNvPr id="3075" name="Picture 3" descr="C:\Users\Ванек\Desktop\презентация\shema-centrobezhnogo-nasos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181600"/>
            <a:ext cx="2590800" cy="1459507"/>
          </a:xfrm>
          <a:prstGeom prst="rect">
            <a:avLst/>
          </a:prstGeom>
          <a:noFill/>
        </p:spPr>
      </p:pic>
      <p:pic>
        <p:nvPicPr>
          <p:cNvPr id="3077" name="Picture 5" descr="C:\Users\Ванек\Desktop\презентация\EE5DBF1C377E45E599C4DC548E1C7554-02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362200"/>
            <a:ext cx="2833141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990600"/>
            <a:ext cx="8534400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     Основным и единственным загрязняющим веществом на станциях транспортировки  нефти являются </a:t>
            </a:r>
            <a:r>
              <a:rPr lang="ru-RU" u="sng" dirty="0" smtClean="0"/>
              <a:t>пары нефти</a:t>
            </a:r>
            <a:r>
              <a:rPr lang="ru-RU" dirty="0" smtClean="0"/>
              <a:t>. Пары нефти и конденсата не вызывают сильных отравлений, но вредны для организма - при длительном вдыхании их человек теряет сознание, у него прекращается дыхание. При постоянном вдыхании нефтяного газа и паров нефти поражается центральная нервная система, становится реже пульс и дыхание, понижается температура тела. Острые отравления парами нефти вызывают повышение возбудимости центральной нервной системы, снижение кровяного давления и обоняния.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457201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Вещества, загрязняющие атмосферу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Ванек\Desktop\презентация\ne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419600"/>
            <a:ext cx="2895600" cy="2265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анек\Desktop\презентация\8013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914519"/>
            <a:ext cx="2590800" cy="19434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457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Источники загрязнения литосферы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8153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       Потенциальными  источниками загрязнения литосферы могут считаться трубопроводы, которые находятся под землей. В случае механического повреждения, влекущего за собой нарушение целостности контура трубопровода, или истончения стенки трубопровода, может произойти утечка нефти. </a:t>
            </a:r>
            <a:endParaRPr lang="ru-RU" dirty="0"/>
          </a:p>
        </p:txBody>
      </p:sp>
      <p:pic>
        <p:nvPicPr>
          <p:cNvPr id="1026" name="Picture 2" descr="C:\Users\Ванек\Desktop\презентация\s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971800"/>
            <a:ext cx="2743200" cy="2160271"/>
          </a:xfrm>
          <a:prstGeom prst="rect">
            <a:avLst/>
          </a:prstGeom>
          <a:noFill/>
        </p:spPr>
      </p:pic>
      <p:pic>
        <p:nvPicPr>
          <p:cNvPr id="1028" name="Picture 4" descr="C:\Users\Ванек\Desktop\презентация\resdb_2fb2a29dab7882535b0a2875228e9bb7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619500"/>
            <a:ext cx="261620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1200" y="304800"/>
            <a:ext cx="5489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Вещества, загрязняющие литосферу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8686800" cy="632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          Единственным загрязняющим литосферу веществом на станциях, транспортирующих нефть, является сама нефть. Загрязнение нефтью почвы сопровождается сильным негативным воздействием на растения, из-за изменения ее физико-химических свойств, главным образом, из-за увеличения гидрофобности и заполнения нефтью почвенных капилляров, а также прямого токсического действия углеводородов нефти. С увеличением концентрации нефтезагрязнения подавляется активность ряда почвенных ферментов, ростовые и физиологические характеристики растений, снижается численность чувствительных к нефтяному загрязнению микроорганизмов, выживаемость водорослей и планктонных организмов, что вызвано загрязнением сферы нефтью и нефтепродуктами, приводящее к нарушению динамического равновесия в экосистеме вследствие изменения структуры почвенного покрова, геохимических свойств почв, а также токсического действия на живые организмы.</a:t>
            </a: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1200" y="3048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C000"/>
                </a:solidFill>
              </a:rPr>
              <a:t>Источники загрязнения гидросферы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838200"/>
            <a:ext cx="838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       Потенциальными  источниками загрязнения гидросферы также могут считаться трубопроводы, которые находятся под землей. В случае механического повреждения, влекущего за собой нарушение целостности контура трубопровода, или истончения стенки трубопровода, может произойти утечка нефти, которая может повлечь за собой загрязнение подземных вод.</a:t>
            </a:r>
            <a:endParaRPr lang="ru-RU" dirty="0"/>
          </a:p>
        </p:txBody>
      </p:sp>
      <p:pic>
        <p:nvPicPr>
          <p:cNvPr id="1027" name="Picture 3" descr="C:\Users\Ванек\Desktop\презентация\Sorbents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419600"/>
            <a:ext cx="2907076" cy="2187575"/>
          </a:xfrm>
          <a:prstGeom prst="rect">
            <a:avLst/>
          </a:prstGeom>
          <a:noFill/>
        </p:spPr>
      </p:pic>
      <p:pic>
        <p:nvPicPr>
          <p:cNvPr id="1026" name="Picture 2" descr="C:\Users\Ванек\Desktop\презентация\губка-боб-разлитие-нефти-в-мексиканском-заливе-4235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276599"/>
            <a:ext cx="2209800" cy="2944097"/>
          </a:xfrm>
          <a:prstGeom prst="rect">
            <a:avLst/>
          </a:prstGeom>
          <a:noFill/>
        </p:spPr>
      </p:pic>
      <p:pic>
        <p:nvPicPr>
          <p:cNvPr id="1028" name="Picture 4" descr="C:\Users\Ванек\Desktop\презентация\99df4d4bd5076fe404f1e85130c_pr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8582" y="3200400"/>
            <a:ext cx="2365418" cy="149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9800" y="3048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C000"/>
                </a:solidFill>
              </a:rPr>
              <a:t>Методы и средства защиты ОПС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       Основными методами защиты являются регулярное проведение мероприятий, связанных с предотвращением аварий( например, таких как ТР, СР, КР, ТО, ТОР ), проведение учений по устранению аварий( план и порядок действий), постоянный контроль за параметрами работы оборудования. 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        В насосных залах нефтеперекачивающих станций установлены системы вентиляции, датчики уровня жидкости( в случае утечки нефти).  Производятся регулярные осмотры оборудования и фланцевых соединений на предмет утечек нефти, берутся пробы воздуха на соответствие нормам ПДК.</a:t>
            </a:r>
            <a:endParaRPr lang="ru-RU" dirty="0"/>
          </a:p>
        </p:txBody>
      </p:sp>
      <p:pic>
        <p:nvPicPr>
          <p:cNvPr id="2050" name="Picture 2" descr="C:\Users\Ванек\Desktop\презентация\razrabotka_neftyanyh_mestorojdenii_s_primeneniem_teplonositelei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800600"/>
            <a:ext cx="2895600" cy="1975644"/>
          </a:xfrm>
          <a:prstGeom prst="rect">
            <a:avLst/>
          </a:prstGeom>
          <a:noFill/>
        </p:spPr>
      </p:pic>
      <p:pic>
        <p:nvPicPr>
          <p:cNvPr id="2051" name="Picture 3" descr="C:\Users\Ванек\Desktop\презентация\331x252_ywig5tUpR4jfiYORMlP10omqU33nX3V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876800"/>
            <a:ext cx="2362200" cy="1792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569</TotalTime>
  <Words>958</Words>
  <Application>Microsoft Office PowerPoint</Application>
  <PresentationFormat>Экран (4:3)</PresentationFormat>
  <Paragraphs>77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Ванек</dc:creator>
  <cp:lastModifiedBy>Станислав</cp:lastModifiedBy>
  <cp:revision>93</cp:revision>
  <dcterms:created xsi:type="dcterms:W3CDTF">2011-12-03T18:36:59Z</dcterms:created>
  <dcterms:modified xsi:type="dcterms:W3CDTF">2011-12-23T03:25:56Z</dcterms:modified>
</cp:coreProperties>
</file>